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09" r:id="rId2"/>
    <p:sldId id="264" r:id="rId3"/>
    <p:sldId id="276" r:id="rId4"/>
    <p:sldId id="299" r:id="rId5"/>
    <p:sldId id="277" r:id="rId6"/>
    <p:sldId id="306" r:id="rId7"/>
    <p:sldId id="308" r:id="rId8"/>
    <p:sldId id="307" r:id="rId9"/>
    <p:sldId id="280" r:id="rId10"/>
    <p:sldId id="281" r:id="rId11"/>
    <p:sldId id="289" r:id="rId12"/>
    <p:sldId id="292" r:id="rId13"/>
    <p:sldId id="310" r:id="rId14"/>
    <p:sldId id="312" r:id="rId15"/>
    <p:sldId id="318" r:id="rId16"/>
    <p:sldId id="313" r:id="rId17"/>
    <p:sldId id="311" r:id="rId18"/>
    <p:sldId id="314" r:id="rId19"/>
    <p:sldId id="315" r:id="rId20"/>
    <p:sldId id="316" r:id="rId21"/>
    <p:sldId id="317" r:id="rId22"/>
    <p:sldId id="295" r:id="rId23"/>
    <p:sldId id="286" r:id="rId24"/>
    <p:sldId id="285" r:id="rId25"/>
    <p:sldId id="288" r:id="rId26"/>
    <p:sldId id="294" r:id="rId27"/>
    <p:sldId id="302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F00"/>
    <a:srgbClr val="C898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A97A-A196-49AD-8B2B-FB133EE0B947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F4F9-470F-45E2-BFF1-D064D44BF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F4F9-470F-45E2-BFF1-D064D44BF9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4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lt-LT" sz="2800" dirty="0" smtClean="0">
                <a:solidFill>
                  <a:srgbClr val="FFC000"/>
                </a:solidFill>
              </a:rPr>
              <a:t>Lietuvos barbekiu kepėjų asociacija (LBKA)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1219200"/>
            <a:ext cx="8077200" cy="21336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BENDRADARBIAVIMO</a:t>
            </a:r>
            <a:r>
              <a:rPr kumimoji="0" lang="lt-LT" sz="5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PASIŪLYMAS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Žiniasklaidos planas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600200"/>
            <a:ext cx="8229600" cy="11430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Pagrindinė informacijos sklaida iki, per ir po čempionato: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LBKA </a:t>
            </a:r>
            <a:r>
              <a:rPr lang="lt-LT" sz="1600" dirty="0" smtClean="0">
                <a:solidFill>
                  <a:srgbClr val="FFC000"/>
                </a:solidFill>
              </a:rPr>
              <a:t>Facebook</a:t>
            </a:r>
            <a:r>
              <a:rPr lang="lt-LT" sz="1600" dirty="0" smtClean="0">
                <a:solidFill>
                  <a:schemeClr val="bg1"/>
                </a:solidFill>
              </a:rPr>
              <a:t> paskyra: </a:t>
            </a:r>
            <a:r>
              <a:rPr lang="lt-LT" sz="1600" i="1" dirty="0" smtClean="0">
                <a:solidFill>
                  <a:schemeClr val="bg1"/>
                </a:solidFill>
              </a:rPr>
              <a:t>https://www.facebook.com/lbka.wbqa?fref=ts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LBKA interneto puslapis: </a:t>
            </a:r>
            <a:r>
              <a:rPr lang="lt-LT" sz="1600" i="1" dirty="0" smtClean="0">
                <a:solidFill>
                  <a:srgbClr val="FFC000"/>
                </a:solidFill>
              </a:rPr>
              <a:t>www.grilis.net</a:t>
            </a:r>
            <a:endParaRPr lang="lt-LT" sz="2000" i="1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200400"/>
            <a:ext cx="8229600" cy="2667000"/>
          </a:xfrm>
        </p:spPr>
        <p:txBody>
          <a:bodyPr anchor="t">
            <a:norm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Informacija apie čempionatą jau paskleista: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rgbClr val="FFC000"/>
                </a:solidFill>
              </a:rPr>
              <a:t>Meniu.lt</a:t>
            </a:r>
            <a:r>
              <a:rPr lang="lt-LT" sz="1600" b="1" dirty="0" smtClean="0">
                <a:solidFill>
                  <a:srgbClr val="FFC000"/>
                </a:solidFill>
              </a:rPr>
              <a:t> </a:t>
            </a:r>
            <a:r>
              <a:rPr lang="lt-LT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pirmasis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didžiausias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nepriklausomas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portalas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apie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Lietuvos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restoranus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klubus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kavines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barus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lt-LT" sz="1600" dirty="0" smtClean="0">
                <a:solidFill>
                  <a:schemeClr val="bg1"/>
                </a:solidFill>
              </a:rPr>
              <a:t>kitas maitinimo įstaigas. Maitinimo informacijos, sveikos gyvensenos, pobūvių bei renginių gidas):</a:t>
            </a:r>
          </a:p>
          <a:p>
            <a:pPr marL="598932" lvl="1" indent="-342900" algn="just">
              <a:buClr>
                <a:schemeClr val="bg1"/>
              </a:buClr>
              <a:buNone/>
            </a:pPr>
            <a:r>
              <a:rPr lang="lt-LT" sz="1600" dirty="0" smtClean="0">
                <a:solidFill>
                  <a:schemeClr val="bg1"/>
                </a:solidFill>
              </a:rPr>
              <a:t>	</a:t>
            </a:r>
            <a:r>
              <a:rPr lang="lt-LT" sz="1600" i="1" dirty="0" smtClean="0">
                <a:solidFill>
                  <a:schemeClr val="bg1"/>
                </a:solidFill>
              </a:rPr>
              <a:t>http://www.meniu.lt/naujiena/10-aji-grilio-sezona-vainikuos-lietuvos-cempionatas</a:t>
            </a:r>
          </a:p>
          <a:p>
            <a:pPr marL="598932" lvl="1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rgbClr val="FFC000"/>
                </a:solidFill>
              </a:rPr>
              <a:t>LRT radijo vasaros studija</a:t>
            </a:r>
            <a:r>
              <a:rPr lang="lt-LT" sz="1600" dirty="0" smtClean="0">
                <a:solidFill>
                  <a:schemeClr val="bg1"/>
                </a:solidFill>
              </a:rPr>
              <a:t>: </a:t>
            </a:r>
            <a:r>
              <a:rPr lang="lt-LT" sz="1600" i="1" dirty="0" smtClean="0">
                <a:solidFill>
                  <a:schemeClr val="bg1"/>
                </a:solidFill>
              </a:rPr>
              <a:t>http://www.lrt.lt/mediateka/irasas/1011763762/lrt_vasaros_studija_2015-06-09_11_05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C:\Users\Giedre\Desktop\Picture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657600"/>
            <a:ext cx="2520000" cy="1600200"/>
          </a:xfrm>
          <a:prstGeom prst="rect">
            <a:avLst/>
          </a:prstGeom>
          <a:noFill/>
        </p:spPr>
      </p:pic>
      <p:pic>
        <p:nvPicPr>
          <p:cNvPr id="1029" name="Picture 5" descr="C:\Users\Giedre\Desktop\Picture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598"/>
            <a:ext cx="2520000" cy="1600202"/>
          </a:xfrm>
          <a:prstGeom prst="rect">
            <a:avLst/>
          </a:prstGeom>
          <a:noFill/>
          <a:effectLst>
            <a:innerShdw blurRad="2667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8" name="Picture 5" descr="C:\Users\Giedre\Desktop\Picture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657600"/>
            <a:ext cx="2520000" cy="16002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9" name="Picture 5" descr="C:\Users\Giedre\Desktop\Picture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52601"/>
            <a:ext cx="2520000" cy="1600199"/>
          </a:xfrm>
          <a:prstGeom prst="rect">
            <a:avLst/>
          </a:prstGeom>
          <a:noFill/>
        </p:spPr>
      </p:pic>
      <p:pic>
        <p:nvPicPr>
          <p:cNvPr id="30" name="Picture 5" descr="C:\Users\Giedre\Desktop\Picture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657600"/>
            <a:ext cx="2520000" cy="1600200"/>
          </a:xfrm>
          <a:prstGeom prst="rect">
            <a:avLst/>
          </a:prstGeom>
          <a:noFill/>
        </p:spPr>
      </p:pic>
      <p:pic>
        <p:nvPicPr>
          <p:cNvPr id="31" name="Picture 5" descr="C:\Users\Giedre\Desktop\Picture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25200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Reklamos galimybės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4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1524000" y="2286000"/>
            <a:ext cx="1828800" cy="990600"/>
          </a:xfrm>
        </p:spPr>
        <p:txBody>
          <a:bodyPr anchor="t">
            <a:normAutofit/>
          </a:bodyPr>
          <a:lstStyle/>
          <a:p>
            <a:pPr marL="342900" indent="-342900" algn="just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Barbekiu</a:t>
            </a:r>
          </a:p>
          <a:p>
            <a:pPr marL="342900" indent="-342900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 rekordai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"/>
          </p:nvPr>
        </p:nvSpPr>
        <p:spPr>
          <a:xfrm>
            <a:off x="3962400" y="2286000"/>
            <a:ext cx="1828800" cy="990600"/>
          </a:xfrm>
        </p:spPr>
        <p:txBody>
          <a:bodyPr anchor="t">
            <a:normAutofit/>
          </a:bodyPr>
          <a:lstStyle/>
          <a:p>
            <a:pPr marL="342900" indent="-342900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Palapinės ir </a:t>
            </a:r>
          </a:p>
          <a:p>
            <a:pPr marL="342900" indent="-342900" algn="ctr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vėliavos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"/>
          </p:nvPr>
        </p:nvSpPr>
        <p:spPr>
          <a:xfrm>
            <a:off x="1447800" y="4191000"/>
            <a:ext cx="1828800" cy="990600"/>
          </a:xfrm>
        </p:spPr>
        <p:txBody>
          <a:bodyPr anchor="t">
            <a:normAutofit/>
          </a:bodyPr>
          <a:lstStyle/>
          <a:p>
            <a:pPr marL="342900" indent="-342900" algn="ctr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Produkcijos</a:t>
            </a:r>
          </a:p>
          <a:p>
            <a:pPr marL="342900" indent="-342900" algn="ctr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pavyzdžiai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"/>
          </p:nvPr>
        </p:nvSpPr>
        <p:spPr>
          <a:xfrm>
            <a:off x="6629400" y="2438400"/>
            <a:ext cx="1828800" cy="609600"/>
          </a:xfrm>
        </p:spPr>
        <p:txBody>
          <a:bodyPr anchor="t">
            <a:normAutofit/>
          </a:bodyPr>
          <a:lstStyle/>
          <a:p>
            <a:pPr marL="342900" indent="-342900" algn="just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Aprangos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quarter" idx="2"/>
          </p:nvPr>
        </p:nvSpPr>
        <p:spPr>
          <a:xfrm>
            <a:off x="3962400" y="4267200"/>
            <a:ext cx="1828800" cy="609600"/>
          </a:xfrm>
        </p:spPr>
        <p:txBody>
          <a:bodyPr anchor="t">
            <a:normAutofit fontScale="92500" lnSpcReduction="20000"/>
          </a:bodyPr>
          <a:lstStyle/>
          <a:p>
            <a:pPr marL="342900" indent="-342900" algn="ctr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Barbekiu</a:t>
            </a:r>
          </a:p>
          <a:p>
            <a:pPr marL="342900" indent="-342900" algn="ctr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komanda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sz="quarter" idx="2"/>
          </p:nvPr>
        </p:nvSpPr>
        <p:spPr>
          <a:xfrm>
            <a:off x="6400800" y="4343400"/>
            <a:ext cx="1828800" cy="609600"/>
          </a:xfrm>
        </p:spPr>
        <p:txBody>
          <a:bodyPr anchor="t">
            <a:normAutofit/>
          </a:bodyPr>
          <a:lstStyle/>
          <a:p>
            <a:pPr marL="342900" indent="-342900" algn="ctr">
              <a:buNone/>
            </a:pPr>
            <a:r>
              <a:rPr lang="lt-LT" sz="2000" b="1" dirty="0" smtClean="0">
                <a:solidFill>
                  <a:schemeClr val="bg1"/>
                </a:solidFill>
              </a:rPr>
              <a:t>Kita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447800"/>
            <a:ext cx="8229600" cy="44196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C000"/>
                </a:solidFill>
              </a:rPr>
              <a:t>Daug ir nemokamo žiniasklaidos dėmėsio sulaukianti atrakcija</a:t>
            </a:r>
            <a:r>
              <a:rPr lang="lt-LT" sz="2000" dirty="0" smtClean="0">
                <a:solidFill>
                  <a:schemeClr val="bg1"/>
                </a:solidFill>
              </a:rPr>
              <a:t>. Kartu tai galimybė atraktyvesne forma pareklamuoti savo produkciją, apšviesti žiūrovus apie produkto patiekimo galimybes, kūrybiškiau pateikti save, susirinkti kontaktus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Rekordai </a:t>
            </a:r>
            <a:r>
              <a:rPr lang="lt-LT" sz="2000" dirty="0" smtClean="0">
                <a:solidFill>
                  <a:srgbClr val="FFC000"/>
                </a:solidFill>
              </a:rPr>
              <a:t>fiksuojami Factum rekordų knygos atstovų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Anksčiau darytų rekordų pvz.: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Didžiausias keptas jautis: 450 kg 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Ilgiausias kiaulienos šašlykas: 48 m (iš 200 kg mėsos)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Didžiausia burita: iš 5’000 vnt tortilijų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Didžiausia vištienos tulpė: iš 5’000 vištienos “tulpelių”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Senis besmegenis: iš 5’000 keksiukų 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Didžiausias grybas: iš 5’000 keksiukų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Ilgiausia grill dešrelė: 150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685800" y="1600200"/>
            <a:ext cx="4343400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Keptas jautis: 450 </a:t>
            </a:r>
            <a:r>
              <a:rPr lang="lt-LT" sz="2000" dirty="0" smtClean="0">
                <a:solidFill>
                  <a:schemeClr val="bg1"/>
                </a:solidFill>
              </a:rPr>
              <a:t>kg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8016"/>
            <a:ext cx="5326918" cy="306014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5638800" y="1447800"/>
            <a:ext cx="3352800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Kiaulienos šašlykas: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48m / 200kg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5" descr="C:\Users\Giedre\Desktop\IMGP6549 (Small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7531" y="2317531"/>
            <a:ext cx="2254469" cy="3005959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07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1370036" y="1295400"/>
            <a:ext cx="3735364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Senis </a:t>
            </a:r>
            <a:r>
              <a:rPr lang="lt-LT" sz="2000" dirty="0">
                <a:solidFill>
                  <a:schemeClr val="bg1"/>
                </a:solidFill>
              </a:rPr>
              <a:t>besmegenis: 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iš </a:t>
            </a:r>
            <a:r>
              <a:rPr lang="lt-LT" sz="2000" dirty="0">
                <a:solidFill>
                  <a:schemeClr val="bg1"/>
                </a:solidFill>
              </a:rPr>
              <a:t>5’000 keksiukų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5562600" y="1371600"/>
            <a:ext cx="3048000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Grybas</a:t>
            </a:r>
            <a:r>
              <a:rPr lang="lt-LT" sz="2000" dirty="0">
                <a:solidFill>
                  <a:schemeClr val="bg1"/>
                </a:solidFill>
              </a:rPr>
              <a:t>: iš 5’000 </a:t>
            </a:r>
            <a:r>
              <a:rPr lang="lt-LT" sz="2000" dirty="0" smtClean="0">
                <a:solidFill>
                  <a:schemeClr val="bg1"/>
                </a:solidFill>
              </a:rPr>
              <a:t>keksiukų</a:t>
            </a: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Giedre\Desktop\1979630_892054554145532_7155291763054840981_n.jpg"/>
          <p:cNvPicPr>
            <a:picLocks noChangeAspect="1" noChangeArrowheads="1"/>
          </p:cNvPicPr>
          <p:nvPr/>
        </p:nvPicPr>
        <p:blipFill>
          <a:blip r:embed="rId4" cstate="print"/>
          <a:srcRect t="5462"/>
          <a:stretch>
            <a:fillRect/>
          </a:stretch>
        </p:blipFill>
        <p:spPr bwMode="auto">
          <a:xfrm>
            <a:off x="6096000" y="2163580"/>
            <a:ext cx="2057400" cy="3457811"/>
          </a:xfrm>
          <a:prstGeom prst="roundRect">
            <a:avLst>
              <a:gd name="adj" fmla="val 7356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2145986"/>
            <a:ext cx="4937760" cy="347540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2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4570436" y="1524000"/>
            <a:ext cx="3735364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Užgavėnių Morė: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iš 7’000 </a:t>
            </a:r>
            <a:r>
              <a:rPr lang="lt-LT" sz="2000" dirty="0">
                <a:solidFill>
                  <a:schemeClr val="bg1"/>
                </a:solidFill>
              </a:rPr>
              <a:t>keksiukų </a:t>
            </a:r>
          </a:p>
        </p:txBody>
      </p:sp>
      <p:pic>
        <p:nvPicPr>
          <p:cNvPr id="2050" name="Picture 2" descr="C:\Users\Giedrė\Desktop\ppt\_EO_21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t="-1" r="3851" b="2651"/>
          <a:stretch/>
        </p:blipFill>
        <p:spPr bwMode="auto">
          <a:xfrm>
            <a:off x="457200" y="2513342"/>
            <a:ext cx="3310525" cy="29724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524000"/>
            <a:ext cx="3735364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Helovino moliūgas: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iš </a:t>
            </a:r>
            <a:r>
              <a:rPr lang="lt-LT" sz="2000" dirty="0">
                <a:solidFill>
                  <a:schemeClr val="bg1"/>
                </a:solidFill>
              </a:rPr>
              <a:t>5’000 keksiukų </a:t>
            </a:r>
          </a:p>
        </p:txBody>
      </p:sp>
      <p:pic>
        <p:nvPicPr>
          <p:cNvPr id="9218" name="Picture 2" descr="C:\Users\Giedrė\Desktop\ppt\vasar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t="21962" r="4750" b="4414"/>
          <a:stretch/>
        </p:blipFill>
        <p:spPr bwMode="auto">
          <a:xfrm>
            <a:off x="3962400" y="2513343"/>
            <a:ext cx="4828424" cy="29730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6172200" y="1524000"/>
            <a:ext cx="2514600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>
                <a:solidFill>
                  <a:schemeClr val="bg1"/>
                </a:solidFill>
              </a:rPr>
              <a:t>G</a:t>
            </a:r>
            <a:r>
              <a:rPr lang="lt-LT" sz="2000" dirty="0" smtClean="0">
                <a:solidFill>
                  <a:schemeClr val="bg1"/>
                </a:solidFill>
              </a:rPr>
              <a:t>rill </a:t>
            </a:r>
            <a:r>
              <a:rPr lang="lt-LT" sz="2000" dirty="0">
                <a:solidFill>
                  <a:schemeClr val="bg1"/>
                </a:solidFill>
              </a:rPr>
              <a:t>dešrelė: 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150 m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2590800" y="1524000"/>
            <a:ext cx="3048000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Burita: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iš </a:t>
            </a:r>
            <a:r>
              <a:rPr lang="lt-LT" sz="2000" dirty="0">
                <a:solidFill>
                  <a:schemeClr val="bg1"/>
                </a:solidFill>
              </a:rPr>
              <a:t>5’000 </a:t>
            </a:r>
            <a:r>
              <a:rPr lang="lt-LT" sz="2000" dirty="0" smtClean="0">
                <a:solidFill>
                  <a:schemeClr val="bg1"/>
                </a:solidFill>
              </a:rPr>
              <a:t>tortilijų</a:t>
            </a: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Giedre\Desktop\Picture 087.jpg"/>
          <p:cNvPicPr>
            <a:picLocks noChangeAspect="1" noChangeArrowheads="1"/>
          </p:cNvPicPr>
          <p:nvPr/>
        </p:nvPicPr>
        <p:blipFill>
          <a:blip r:embed="rId4"/>
          <a:srcRect l="28017" b="19333"/>
          <a:stretch>
            <a:fillRect/>
          </a:stretch>
        </p:blipFill>
        <p:spPr bwMode="auto">
          <a:xfrm>
            <a:off x="6019800" y="2722179"/>
            <a:ext cx="2808831" cy="2360764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C:\Users\Giedre\Desktop\20150530_175222.jpg"/>
          <p:cNvPicPr>
            <a:picLocks noChangeAspect="1" noChangeArrowheads="1"/>
          </p:cNvPicPr>
          <p:nvPr/>
        </p:nvPicPr>
        <p:blipFill>
          <a:blip r:embed="rId5"/>
          <a:srcRect t="2813" b="22500"/>
          <a:stretch>
            <a:fillRect/>
          </a:stretch>
        </p:blipFill>
        <p:spPr bwMode="auto">
          <a:xfrm>
            <a:off x="381000" y="2727451"/>
            <a:ext cx="1790924" cy="2377949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Giedre\Desktop\Didziausios buritos rekord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722179"/>
            <a:ext cx="3588186" cy="2383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ontent Placeholder 2"/>
          <p:cNvSpPr>
            <a:spLocks noGrp="1"/>
          </p:cNvSpPr>
          <p:nvPr>
            <p:ph sz="quarter" idx="2"/>
          </p:nvPr>
        </p:nvSpPr>
        <p:spPr>
          <a:xfrm>
            <a:off x="-228600" y="1447800"/>
            <a:ext cx="3200400" cy="990600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Vištienos  </a:t>
            </a:r>
            <a:r>
              <a:rPr lang="lt-LT" sz="2000" dirty="0">
                <a:solidFill>
                  <a:schemeClr val="bg1"/>
                </a:solidFill>
              </a:rPr>
              <a:t>tulpė</a:t>
            </a:r>
            <a:r>
              <a:rPr lang="lt-LT" sz="2000" dirty="0" smtClean="0">
                <a:solidFill>
                  <a:schemeClr val="bg1"/>
                </a:solidFill>
              </a:rPr>
              <a:t>: 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iš 5’000 vnt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vištienos “tulpelių</a:t>
            </a:r>
            <a:r>
              <a:rPr lang="lt-LT" sz="20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11" name="Picture 3" descr="C:\Users\Giedrė\Desktop\ppt\birzel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6233"/>
            <a:ext cx="4171503" cy="27815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Giedrė\Desktop\ppt\baland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" y="2478888"/>
            <a:ext cx="4169699" cy="27815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2"/>
          </p:nvPr>
        </p:nvSpPr>
        <p:spPr>
          <a:xfrm>
            <a:off x="318068" y="1371600"/>
            <a:ext cx="4316863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Kepti obuoliai: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100m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"/>
          </p:nvPr>
        </p:nvSpPr>
        <p:spPr>
          <a:xfrm>
            <a:off x="4598537" y="1348476"/>
            <a:ext cx="4316863" cy="990600"/>
          </a:xfrm>
        </p:spPr>
        <p:txBody>
          <a:bodyPr anchor="t">
            <a:normAutofit lnSpcReduction="10000"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Višta iš vištienos kepsnelių: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7000 vnt vištienos, 50kg daržovių</a:t>
            </a: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Barbekiu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rekordai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3074" name="Picture 2" descr="C:\Users\Giedrė\Desktop\ppt\lie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54" y="2352841"/>
            <a:ext cx="4164937" cy="27815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iedrė\Desktop\ppt\kov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2841"/>
            <a:ext cx="4191000" cy="27947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318068" y="1394724"/>
            <a:ext cx="4316863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Sriubos šaukštas: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180 l / 11,45m</a:t>
            </a:r>
            <a:endParaRPr lang="lt-LT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4598537" y="1371600"/>
            <a:ext cx="4316863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Mėsainis: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Iš 3‘000 mėsainių</a:t>
            </a: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rgbClr val="FFC000"/>
                </a:solidFill>
              </a:rPr>
              <a:t>Kiti renginiai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-533400" y="1295400"/>
            <a:ext cx="8398388" cy="990600"/>
          </a:xfrm>
        </p:spPr>
        <p:txBody>
          <a:bodyPr anchor="t">
            <a:norm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Borjomi Grill piknikai didžiuosiuose šalies miestuose</a:t>
            </a: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Giedrė\Desktop\ppt\Geguze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 r="3879"/>
          <a:stretch/>
        </p:blipFill>
        <p:spPr bwMode="auto">
          <a:xfrm>
            <a:off x="5486400" y="3575299"/>
            <a:ext cx="3262024" cy="168250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Giedrė\Desktop\ppt\geguze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14960" r="-554" b="20327"/>
          <a:stretch/>
        </p:blipFill>
        <p:spPr bwMode="auto">
          <a:xfrm>
            <a:off x="5465256" y="1981200"/>
            <a:ext cx="3251200" cy="140538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Giedrė\Desktop\ppt\geguze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6" y="2007476"/>
            <a:ext cx="4922454" cy="328804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Lietuvos barbekiu kepėjų asociacija (LBKA)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600200"/>
            <a:ext cx="8229600" cy="1676400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Įkurta prieš daugiau nei </a:t>
            </a:r>
            <a:r>
              <a:rPr lang="lt-LT" sz="2000" dirty="0" smtClean="0">
                <a:solidFill>
                  <a:srgbClr val="FFC000"/>
                </a:solidFill>
              </a:rPr>
              <a:t>10 metų;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10 metų </a:t>
            </a:r>
            <a:r>
              <a:rPr lang="lt-LT" sz="2000" dirty="0" smtClean="0">
                <a:solidFill>
                  <a:srgbClr val="FFC000"/>
                </a:solidFill>
              </a:rPr>
              <a:t>priklauso Pasaulio grilio asociacijai (WBQA);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Bendradarbiauja su Lietuvos ir kitų valstybių grilio mėgėjais;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Priklauso </a:t>
            </a:r>
            <a:r>
              <a:rPr lang="lt-LT" sz="2000" dirty="0" smtClean="0">
                <a:solidFill>
                  <a:srgbClr val="FFC000"/>
                </a:solidFill>
              </a:rPr>
              <a:t>35 nariai</a:t>
            </a:r>
            <a:r>
              <a:rPr lang="lt-LT" sz="2000" dirty="0" smtClean="0">
                <a:solidFill>
                  <a:schemeClr val="bg1"/>
                </a:solidFill>
              </a:rPr>
              <a:t>: grilio profesionalai ir mėgėjai</a:t>
            </a: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3" name="Picture 2" descr="C:\Users\Giedre\Desktop\WBQA logo su veliavom be fon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6434" y="3733800"/>
            <a:ext cx="1522933" cy="1433348"/>
          </a:xfrm>
          <a:prstGeom prst="rect">
            <a:avLst/>
          </a:prstGeom>
          <a:noFill/>
        </p:spPr>
      </p:pic>
      <p:pic>
        <p:nvPicPr>
          <p:cNvPr id="9" name="Picture 8" descr="C:\Users\Giedre\Desktop\LBQA logo be fono.png"/>
          <p:cNvPicPr>
            <a:picLocks noChangeAspect="1" noChangeArrowheads="1"/>
          </p:cNvPicPr>
          <p:nvPr/>
        </p:nvPicPr>
        <p:blipFill>
          <a:blip r:embed="rId5"/>
          <a:srcRect l="20997" t="17722" r="10376" b="53782"/>
          <a:stretch>
            <a:fillRect/>
          </a:stretch>
        </p:blipFill>
        <p:spPr bwMode="auto">
          <a:xfrm>
            <a:off x="609599" y="3748252"/>
            <a:ext cx="1858045" cy="1433348"/>
          </a:xfrm>
          <a:prstGeom prst="rect">
            <a:avLst/>
          </a:prstGeom>
          <a:noFill/>
        </p:spPr>
      </p:pic>
      <p:pic>
        <p:nvPicPr>
          <p:cNvPr id="6147" name="Picture 3" descr="C:\Users\Giedrė\Desktop\ppt\pagrindini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16290" b="12101"/>
          <a:stretch/>
        </p:blipFill>
        <p:spPr bwMode="auto">
          <a:xfrm>
            <a:off x="4209392" y="3352800"/>
            <a:ext cx="4346225" cy="21598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rgbClr val="FFC000"/>
                </a:solidFill>
              </a:rPr>
              <a:t>Kiti renginiai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440812" y="1219200"/>
            <a:ext cx="8398388" cy="990600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Baltijos šalių ir Lietuvos barbekiu ir visos kiaulės kepimo čempionatai </a:t>
            </a: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Giedrė\Desktop\ppt\gruod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30" y="3856436"/>
            <a:ext cx="2280970" cy="15187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iedrė\Desktop\ppt\spalis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286000" cy="15221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Giedrė\Desktop\ppt\spalis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9"/>
          <a:stretch/>
        </p:blipFill>
        <p:spPr bwMode="auto">
          <a:xfrm>
            <a:off x="457200" y="2057400"/>
            <a:ext cx="5632124" cy="33178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rgbClr val="FFC000"/>
                </a:solidFill>
              </a:rPr>
              <a:t>Kiti renginiai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440812" y="1143000"/>
            <a:ext cx="8398388" cy="990600"/>
          </a:xfrm>
        </p:spPr>
        <p:txBody>
          <a:bodyPr anchor="t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Barbekiu varžytuvės, miestų šventės ir t.t.</a:t>
            </a:r>
            <a:endParaRPr lang="lt-LT" sz="2000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Giedrė\Desktop\ppt\sau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0" y="1752600"/>
            <a:ext cx="2571096" cy="191891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Giedrė\Desktop\ppt\rugpjut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/>
          <a:stretch/>
        </p:blipFill>
        <p:spPr bwMode="auto">
          <a:xfrm>
            <a:off x="419196" y="1752600"/>
            <a:ext cx="5372004" cy="38862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Giedrė\Desktop\ppt\_EO_19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56" y="3785789"/>
            <a:ext cx="2594744" cy="185301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rgbClr val="FFC000"/>
                </a:solidFill>
              </a:rPr>
              <a:t>Palapinės, vėliavos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8229600" cy="44196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Iš tolo </a:t>
            </a:r>
            <a:r>
              <a:rPr lang="lt-LT" sz="1800" dirty="0" smtClean="0">
                <a:solidFill>
                  <a:srgbClr val="FFC000"/>
                </a:solidFill>
              </a:rPr>
              <a:t>gerai matoma, daugkartinio panaudojimo, nebrangi </a:t>
            </a:r>
            <a:r>
              <a:rPr lang="lt-LT" sz="1800" dirty="0" smtClean="0">
                <a:solidFill>
                  <a:schemeClr val="bg1"/>
                </a:solidFill>
              </a:rPr>
              <a:t>reklamos forma, galima naudoti ne tik LBKA, bet ir jūsų renginių metu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Vasaros metu palapinių nuoma itin sudėtinga, todėl palapinė su jūsų reklama </a:t>
            </a:r>
            <a:r>
              <a:rPr lang="lt-LT" sz="1800" dirty="0" smtClean="0">
                <a:solidFill>
                  <a:srgbClr val="FFC000"/>
                </a:solidFill>
              </a:rPr>
              <a:t>gali būti naudojama</a:t>
            </a:r>
            <a:r>
              <a:rPr lang="lt-LT" sz="1800" dirty="0" smtClean="0">
                <a:solidFill>
                  <a:schemeClr val="bg1"/>
                </a:solidFill>
              </a:rPr>
              <a:t> ir </a:t>
            </a:r>
            <a:r>
              <a:rPr lang="lt-LT" sz="1800" dirty="0" smtClean="0">
                <a:solidFill>
                  <a:srgbClr val="FFC000"/>
                </a:solidFill>
              </a:rPr>
              <a:t>kitų LBKA renginių </a:t>
            </a:r>
            <a:r>
              <a:rPr lang="lt-LT" sz="1800" dirty="0" smtClean="0">
                <a:solidFill>
                  <a:schemeClr val="bg1"/>
                </a:solidFill>
              </a:rPr>
              <a:t>metu</a:t>
            </a:r>
          </a:p>
        </p:txBody>
      </p:sp>
      <p:pic>
        <p:nvPicPr>
          <p:cNvPr id="5" name="Picture 4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7171" name="Picture 3" descr="C:\Users\Giedre\Desktop\20150530_132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2819400" cy="2096978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Giedre\Desktop\IMGP0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6732" y="3352800"/>
            <a:ext cx="2768992" cy="2077746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Giedre\Desktop\20150702_175757_HDR.jpg"/>
          <p:cNvPicPr>
            <a:picLocks noChangeAspect="1" noChangeArrowheads="1"/>
          </p:cNvPicPr>
          <p:nvPr/>
        </p:nvPicPr>
        <p:blipFill>
          <a:blip r:embed="rId6"/>
          <a:srcRect l="4048" r="35225"/>
          <a:stretch>
            <a:fillRect/>
          </a:stretch>
        </p:blipFill>
        <p:spPr bwMode="auto">
          <a:xfrm>
            <a:off x="6400800" y="3296265"/>
            <a:ext cx="2286000" cy="2113935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Produkcijos pavyzdžiai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371600"/>
            <a:ext cx="8153400" cy="26670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Produkcijos pavyzdžiai gali būti </a:t>
            </a:r>
            <a:r>
              <a:rPr lang="lt-LT" sz="1800" dirty="0" smtClean="0">
                <a:solidFill>
                  <a:srgbClr val="FFC000"/>
                </a:solidFill>
              </a:rPr>
              <a:t>dalinami kartu su maistu </a:t>
            </a:r>
            <a:r>
              <a:rPr lang="lt-LT" sz="1800" dirty="0" smtClean="0">
                <a:solidFill>
                  <a:schemeClr val="bg1"/>
                </a:solidFill>
              </a:rPr>
              <a:t>uždarų ir viešų renginių metu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Vartotojas gali būti </a:t>
            </a:r>
            <a:r>
              <a:rPr lang="lt-LT" sz="1800" dirty="0" smtClean="0">
                <a:solidFill>
                  <a:srgbClr val="FFC000"/>
                </a:solidFill>
              </a:rPr>
              <a:t>papildomai informuojamas </a:t>
            </a:r>
            <a:r>
              <a:rPr lang="lt-LT" sz="1800" dirty="0" smtClean="0">
                <a:solidFill>
                  <a:schemeClr val="bg1"/>
                </a:solidFill>
              </a:rPr>
              <a:t>apie naujo produkto vartojimo situacijas, panaudojimo galimybes derėjimą su tam tikrais patiekalais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Itin tinkama forma </a:t>
            </a:r>
            <a:r>
              <a:rPr lang="lt-LT" sz="1800" dirty="0" smtClean="0">
                <a:solidFill>
                  <a:srgbClr val="FFC000"/>
                </a:solidFill>
              </a:rPr>
              <a:t>pristatant naujus produktus ar norint išsiaiškinti nuomonę apie esamus</a:t>
            </a:r>
          </a:p>
        </p:txBody>
      </p:sp>
      <p:pic>
        <p:nvPicPr>
          <p:cNvPr id="10" name="Picture 9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9218" name="Picture 2" descr="C:\Users\Giedre\Desktop\20150604_153331.jpg"/>
          <p:cNvPicPr>
            <a:picLocks noChangeAspect="1" noChangeArrowheads="1"/>
          </p:cNvPicPr>
          <p:nvPr/>
        </p:nvPicPr>
        <p:blipFill>
          <a:blip r:embed="rId4" cstate="print"/>
          <a:srcRect b="7973"/>
          <a:stretch>
            <a:fillRect/>
          </a:stretch>
        </p:blipFill>
        <p:spPr bwMode="auto">
          <a:xfrm>
            <a:off x="4495800" y="3727359"/>
            <a:ext cx="3402443" cy="1759041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C:\Users\Giedre\Desktop\IMG_8059.JPG"/>
          <p:cNvPicPr>
            <a:picLocks noChangeAspect="1" noChangeArrowheads="1"/>
          </p:cNvPicPr>
          <p:nvPr/>
        </p:nvPicPr>
        <p:blipFill>
          <a:blip r:embed="rId5" cstate="print"/>
          <a:srcRect b="8000"/>
          <a:stretch>
            <a:fillRect/>
          </a:stretch>
        </p:blipFill>
        <p:spPr bwMode="auto">
          <a:xfrm>
            <a:off x="1447800" y="3733800"/>
            <a:ext cx="2855621" cy="1752600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Atributika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10242" name="Picture 2" descr="C:\Users\Giedre\Desktop\IMG_82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657" y="3187302"/>
            <a:ext cx="3810000" cy="2321719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Giedre\Desktop\IMG_8052.JPG"/>
          <p:cNvPicPr>
            <a:picLocks noChangeAspect="1" noChangeArrowheads="1"/>
          </p:cNvPicPr>
          <p:nvPr/>
        </p:nvPicPr>
        <p:blipFill>
          <a:blip r:embed="rId5" cstate="print"/>
          <a:srcRect l="22624" r="7448"/>
          <a:stretch>
            <a:fillRect/>
          </a:stretch>
        </p:blipFill>
        <p:spPr bwMode="auto">
          <a:xfrm>
            <a:off x="5326457" y="3208859"/>
            <a:ext cx="2141143" cy="2277541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219200"/>
            <a:ext cx="8229600" cy="19812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Nebrangi, tačiau efektyvi reklamos forma: barbekiu meistrai dirba atviroje erdvėje renginių metu, o </a:t>
            </a:r>
            <a:r>
              <a:rPr lang="lt-LT" sz="1800" dirty="0" smtClean="0">
                <a:solidFill>
                  <a:srgbClr val="FFC000"/>
                </a:solidFill>
              </a:rPr>
              <a:t>praeiviai ar renginio dalyviai paprastai rodo didelį susidomėjimą jų darbo procesu</a:t>
            </a:r>
            <a:r>
              <a:rPr lang="lt-LT" sz="1800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Barbekiu meistrai maisto ruošimo ar dalinimo metu </a:t>
            </a:r>
            <a:r>
              <a:rPr lang="lt-LT" sz="1800" dirty="0" smtClean="0">
                <a:solidFill>
                  <a:srgbClr val="FFC000"/>
                </a:solidFill>
              </a:rPr>
              <a:t>dažnai fotografuojami</a:t>
            </a:r>
            <a:r>
              <a:rPr lang="lt-LT" sz="1800" dirty="0" smtClean="0">
                <a:solidFill>
                  <a:schemeClr val="bg1"/>
                </a:solidFill>
              </a:rPr>
              <a:t>, dėl to reklama ant aprangos ne kartą pamatoma ir jau pasibaigus renginiui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Giedre\Desktop\DSC02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9677" y="3610708"/>
            <a:ext cx="2500923" cy="1875692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Komanda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5" name="Picture 3" descr="C:\Users\Giedre\Desktop\P72219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610708"/>
            <a:ext cx="2438400" cy="1828800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C:\Users\Giedre\Desktop\IMGP64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610708"/>
            <a:ext cx="2500923" cy="1875692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fire-flames-black-background-texture-45874484.jpg"/>
          <p:cNvPicPr>
            <a:picLocks noChangeAspect="1"/>
          </p:cNvPicPr>
          <p:nvPr/>
        </p:nvPicPr>
        <p:blipFill>
          <a:blip r:embed="rId6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8229600" cy="1981200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Lietuvos čempionatas – ne tik varžybos, bet ir </a:t>
            </a:r>
            <a:r>
              <a:rPr lang="lt-LT" sz="1800" dirty="0" smtClean="0">
                <a:solidFill>
                  <a:srgbClr val="FFC000"/>
                </a:solidFill>
              </a:rPr>
              <a:t>įsimintinas iškilmingas ir smagus renginys</a:t>
            </a:r>
          </a:p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Savos komandos subūrimas čempionatui – puiki </a:t>
            </a:r>
            <a:r>
              <a:rPr lang="lt-LT" sz="1800" dirty="0" smtClean="0">
                <a:solidFill>
                  <a:srgbClr val="FFC000"/>
                </a:solidFill>
              </a:rPr>
              <a:t>motyvacijos priemonė</a:t>
            </a:r>
            <a:r>
              <a:rPr lang="lt-LT" sz="1800" dirty="0" smtClean="0">
                <a:solidFill>
                  <a:schemeClr val="bg1"/>
                </a:solidFill>
              </a:rPr>
              <a:t>, </a:t>
            </a:r>
            <a:r>
              <a:rPr lang="lt-LT" sz="1800" dirty="0" smtClean="0">
                <a:solidFill>
                  <a:srgbClr val="FFC000"/>
                </a:solidFill>
              </a:rPr>
              <a:t>šventė įmonės darbuotojams </a:t>
            </a:r>
            <a:r>
              <a:rPr lang="lt-LT" sz="1800" dirty="0" smtClean="0">
                <a:solidFill>
                  <a:schemeClr val="bg1"/>
                </a:solidFill>
              </a:rPr>
              <a:t>ir </a:t>
            </a:r>
            <a:r>
              <a:rPr lang="lt-LT" sz="1800" dirty="0" smtClean="0">
                <a:solidFill>
                  <a:srgbClr val="FFC000"/>
                </a:solidFill>
              </a:rPr>
              <a:t>komandos stiprinimo </a:t>
            </a:r>
            <a:r>
              <a:rPr lang="lt-LT" sz="1800" dirty="0" smtClean="0">
                <a:solidFill>
                  <a:schemeClr val="bg1"/>
                </a:solidFill>
              </a:rPr>
              <a:t>(team building) galimybė</a:t>
            </a:r>
          </a:p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Sava komanda gali puikiai ir </a:t>
            </a:r>
            <a:r>
              <a:rPr lang="lt-LT" sz="1800" dirty="0" smtClean="0">
                <a:solidFill>
                  <a:srgbClr val="FFC000"/>
                </a:solidFill>
              </a:rPr>
              <a:t>nemokamai reprezentuoti ir reklamuoti savo įmonę</a:t>
            </a:r>
            <a:r>
              <a:rPr lang="lt-LT" sz="1800" dirty="0" smtClean="0">
                <a:solidFill>
                  <a:schemeClr val="bg1"/>
                </a:solidFill>
              </a:rPr>
              <a:t>, idealiai tinka panaudojimui </a:t>
            </a:r>
            <a:r>
              <a:rPr lang="lt-LT" sz="1800" dirty="0" smtClean="0">
                <a:solidFill>
                  <a:srgbClr val="FFC000"/>
                </a:solidFill>
              </a:rPr>
              <a:t>viešiesiems ryšiams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Kitos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reklamin</a:t>
            </a:r>
            <a:r>
              <a:rPr lang="lt-LT" dirty="0" smtClean="0">
                <a:solidFill>
                  <a:srgbClr val="FFC000"/>
                </a:solidFill>
              </a:rPr>
              <a:t>ės pozicijos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219200"/>
            <a:ext cx="8229600" cy="44196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C000"/>
                </a:solidFill>
              </a:rPr>
              <a:t>Logotipai </a:t>
            </a:r>
            <a:r>
              <a:rPr lang="lt-LT" sz="2000" dirty="0" smtClean="0">
                <a:solidFill>
                  <a:schemeClr val="bg1"/>
                </a:solidFill>
              </a:rPr>
              <a:t>ant visos informacinės medžiagos: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Dalyvių, teisėjų kortelių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Informacinės medžiagos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bg1"/>
                </a:solidFill>
              </a:rPr>
              <a:t>Kiekvienos komandos kiekvieno patiekalo ekspozicinės lėkštės</a:t>
            </a:r>
          </a:p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Galimos ir kitos bendradarbiavimo formos</a:t>
            </a:r>
          </a:p>
        </p:txBody>
      </p:sp>
      <p:pic>
        <p:nvPicPr>
          <p:cNvPr id="9" name="Picture 8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2052" name="Picture 4" descr="C:\Users\Giedre\Desktop\20150530_135054.jpg"/>
          <p:cNvPicPr>
            <a:picLocks noChangeAspect="1" noChangeArrowheads="1"/>
          </p:cNvPicPr>
          <p:nvPr/>
        </p:nvPicPr>
        <p:blipFill>
          <a:blip r:embed="rId4"/>
          <a:srcRect l="7207" r="18919"/>
          <a:stretch>
            <a:fillRect/>
          </a:stretch>
        </p:blipFill>
        <p:spPr bwMode="auto">
          <a:xfrm>
            <a:off x="1324604" y="3107531"/>
            <a:ext cx="3124200" cy="2378869"/>
          </a:xfrm>
          <a:prstGeom prst="roundRect">
            <a:avLst>
              <a:gd name="adj" fmla="val 3412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Darykime žmones laimingus,kepkime barbekiu ir susiraskime draugų visame pasaulyje.Mūsų tinklalapio adresas www.grilis.com</a:t>
            </a: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Giedre\Desktop\10636230_801727163235723_275465648914706388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4324" y="3107530"/>
            <a:ext cx="3182876" cy="2378869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8229600" cy="3124200"/>
          </a:xfrm>
        </p:spPr>
        <p:txBody>
          <a:bodyPr anchor="t">
            <a:normAutofit fontScale="92500"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</a:t>
            </a:r>
            <a:r>
              <a:rPr lang="lt-LT" sz="4400" dirty="0" smtClean="0">
                <a:solidFill>
                  <a:srgbClr val="FFC000"/>
                </a:solidFill>
              </a:rPr>
              <a:t>Darykime žmones laimingus,</a:t>
            </a:r>
            <a:endParaRPr lang="en-US" sz="44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lt-LT" sz="4400" dirty="0" smtClean="0">
                <a:solidFill>
                  <a:srgbClr val="FFC000"/>
                </a:solidFill>
              </a:rPr>
              <a:t>kepkime barbekiu ir susiraskime draugų visame pasaulyje</a:t>
            </a:r>
            <a:r>
              <a:rPr lang="en-US" sz="4400" dirty="0" smtClean="0">
                <a:solidFill>
                  <a:srgbClr val="FFC000"/>
                </a:solidFill>
              </a:rPr>
              <a:t>!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Kontaktai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2"/>
          </p:nvPr>
        </p:nvSpPr>
        <p:spPr>
          <a:xfrm>
            <a:off x="838200" y="1524000"/>
            <a:ext cx="4876800" cy="1600200"/>
          </a:xfrm>
        </p:spPr>
        <p:txBody>
          <a:bodyPr anchor="t">
            <a:normAutofit/>
          </a:bodyPr>
          <a:lstStyle/>
          <a:p>
            <a:pPr marL="342900" indent="-342900" algn="just">
              <a:buNone/>
            </a:pPr>
            <a:r>
              <a:rPr lang="en-US" sz="2000" dirty="0" err="1" smtClean="0">
                <a:solidFill>
                  <a:srgbClr val="FFC000"/>
                </a:solidFill>
              </a:rPr>
              <a:t>Aurelijus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Bago</a:t>
            </a:r>
            <a:r>
              <a:rPr lang="lt-LT" sz="2000" dirty="0" smtClean="0">
                <a:solidFill>
                  <a:srgbClr val="FFC000"/>
                </a:solidFill>
              </a:rPr>
              <a:t>čiūnas</a:t>
            </a:r>
            <a:endParaRPr lang="en-US" sz="2000" dirty="0" smtClean="0">
              <a:solidFill>
                <a:srgbClr val="FFC000"/>
              </a:solidFill>
            </a:endParaRPr>
          </a:p>
          <a:p>
            <a:pPr marL="342900" indent="-34290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LBKA </a:t>
            </a:r>
            <a:r>
              <a:rPr lang="en-US" sz="2000" dirty="0" err="1" smtClean="0">
                <a:solidFill>
                  <a:schemeClr val="bg1"/>
                </a:solidFill>
              </a:rPr>
              <a:t>direktorius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342900" indent="-342900" algn="just"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aurelijus.bagociunas</a:t>
            </a:r>
            <a:r>
              <a:rPr lang="en-US" sz="2000" dirty="0" smtClean="0">
                <a:solidFill>
                  <a:schemeClr val="bg1"/>
                </a:solidFill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</a:rPr>
              <a:t>gmail.com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342900" indent="-34290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+370 616 25811</a:t>
            </a:r>
          </a:p>
          <a:p>
            <a:pPr marL="342900" indent="-342900" algn="just">
              <a:buNone/>
            </a:pPr>
            <a:endParaRPr lang="lt-LT" sz="160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838200" y="3581400"/>
            <a:ext cx="4876800" cy="1600200"/>
          </a:xfrm>
        </p:spPr>
        <p:txBody>
          <a:bodyPr anchor="t">
            <a:normAutofit/>
          </a:bodyPr>
          <a:lstStyle/>
          <a:p>
            <a:pPr marL="342900" indent="-342900" algn="just">
              <a:buNone/>
            </a:pPr>
            <a:r>
              <a:rPr lang="en-US" sz="2000" dirty="0" err="1" smtClean="0">
                <a:solidFill>
                  <a:srgbClr val="FFC000"/>
                </a:solidFill>
              </a:rPr>
              <a:t>Lietuvos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barbekiu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kep</a:t>
            </a:r>
            <a:r>
              <a:rPr lang="lt-LT" sz="2000" dirty="0" smtClean="0">
                <a:solidFill>
                  <a:srgbClr val="FFC000"/>
                </a:solidFill>
              </a:rPr>
              <a:t>ėjų asociacija</a:t>
            </a:r>
            <a:endParaRPr lang="en-US" sz="2000" dirty="0" smtClean="0">
              <a:solidFill>
                <a:srgbClr val="FFC000"/>
              </a:solidFill>
            </a:endParaRPr>
          </a:p>
          <a:p>
            <a:pPr marL="342900" indent="-342900" algn="just"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www.grilis.net</a:t>
            </a:r>
          </a:p>
          <a:p>
            <a:pPr marL="342900" indent="-342900" algn="just">
              <a:buNone/>
            </a:pPr>
            <a:r>
              <a:rPr lang="lt-LT" sz="2000" dirty="0" smtClean="0">
                <a:solidFill>
                  <a:schemeClr val="bg1"/>
                </a:solidFill>
              </a:rPr>
              <a:t>Facebook: </a:t>
            </a:r>
            <a:r>
              <a:rPr lang="en-US" sz="2000" dirty="0" err="1" smtClean="0">
                <a:solidFill>
                  <a:schemeClr val="bg1"/>
                </a:solidFill>
              </a:rPr>
              <a:t>Lbka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Asociacija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342900" indent="-34290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+370 616 25811</a:t>
            </a:r>
          </a:p>
          <a:p>
            <a:pPr marL="342900" indent="-342900" algn="just">
              <a:buNone/>
            </a:pPr>
            <a:endParaRPr lang="lt-LT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Laimėjimai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8229600" cy="1676400"/>
          </a:xfrm>
        </p:spPr>
        <p:txBody>
          <a:bodyPr anchor="t">
            <a:norm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>
                <a:solidFill>
                  <a:schemeClr val="bg1"/>
                </a:solidFill>
              </a:rPr>
              <a:t>K</a:t>
            </a:r>
            <a:r>
              <a:rPr lang="lt-LT" sz="2000" dirty="0" smtClean="0">
                <a:solidFill>
                  <a:schemeClr val="bg1"/>
                </a:solidFill>
              </a:rPr>
              <a:t>asmet dalyvauja </a:t>
            </a:r>
            <a:r>
              <a:rPr lang="lt-LT" sz="2000" dirty="0" smtClean="0">
                <a:solidFill>
                  <a:srgbClr val="FFC000"/>
                </a:solidFill>
              </a:rPr>
              <a:t>Pasaulio ir Europos čempionatuose</a:t>
            </a:r>
            <a:endParaRPr lang="lt-LT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Čempionatuose </a:t>
            </a:r>
            <a:r>
              <a:rPr lang="lt-LT" sz="2000" dirty="0" smtClean="0">
                <a:solidFill>
                  <a:srgbClr val="FFC000"/>
                </a:solidFill>
              </a:rPr>
              <a:t>pasiekimai vis aukštesni</a:t>
            </a:r>
            <a:r>
              <a:rPr lang="lt-LT" sz="2000" dirty="0" smtClean="0">
                <a:solidFill>
                  <a:schemeClr val="bg1"/>
                </a:solidFill>
              </a:rPr>
              <a:t>: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lt-LT" sz="20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756470"/>
            <a:ext cx="4648200" cy="219653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None/>
            </a:pPr>
            <a:r>
              <a:rPr lang="lt-LT" sz="1800" dirty="0" smtClean="0">
                <a:solidFill>
                  <a:schemeClr val="bg1"/>
                </a:solidFill>
              </a:rPr>
              <a:t> 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2011 m. Pasaulio 9 vt. kiauliena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2012 m. Europos: 9 vt. jautiena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2013 m. Pasaulio: 4 vt. desertas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2014 m. Europos: 2 vt. jautiena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2015 m. Pasaulio: </a:t>
            </a:r>
            <a:r>
              <a:rPr lang="lt-LT" sz="1400" dirty="0">
                <a:solidFill>
                  <a:schemeClr val="bg1"/>
                </a:solidFill>
              </a:rPr>
              <a:t>6 vt. kiauliena</a:t>
            </a:r>
          </a:p>
          <a:p>
            <a:pPr marL="598932" lvl="1" indent="-342900" algn="just">
              <a:buClr>
                <a:schemeClr val="bg1"/>
              </a:buClr>
            </a:pPr>
            <a:r>
              <a:rPr lang="lt-LT" sz="1400" dirty="0" smtClean="0">
                <a:solidFill>
                  <a:schemeClr val="bg1"/>
                </a:solidFill>
              </a:rPr>
              <a:t>2016 m. Europos: 5 vt. žuvis</a:t>
            </a:r>
            <a:endParaRPr lang="lt-LT" sz="1400" dirty="0" smtClean="0">
              <a:solidFill>
                <a:schemeClr val="bg1"/>
              </a:solidFill>
            </a:endParaRPr>
          </a:p>
          <a:p>
            <a:pPr marL="598932" lvl="1" indent="-342900" algn="just">
              <a:buClr>
                <a:schemeClr val="bg1"/>
              </a:buClr>
              <a:buNone/>
            </a:pPr>
            <a:endParaRPr lang="lt-LT" sz="14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endParaRPr lang="lt-LT" sz="1800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C:\Users\Giedrė\Desktop\ppt\rugsej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/>
          <a:stretch/>
        </p:blipFill>
        <p:spPr bwMode="auto">
          <a:xfrm>
            <a:off x="4191000" y="2590800"/>
            <a:ext cx="4572000" cy="27430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Asociacijos </a:t>
            </a:r>
            <a:r>
              <a:rPr lang="en-US" dirty="0" err="1" smtClean="0">
                <a:solidFill>
                  <a:srgbClr val="FFC000"/>
                </a:solidFill>
              </a:rPr>
              <a:t>veikla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371600"/>
            <a:ext cx="8001000" cy="4572000"/>
          </a:xfrm>
        </p:spPr>
        <p:txBody>
          <a:bodyPr anchor="t">
            <a:normAutofit/>
          </a:bodyPr>
          <a:lstStyle/>
          <a:p>
            <a:pPr lvl="0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S</a:t>
            </a:r>
            <a:r>
              <a:rPr lang="lt-LT" sz="2000" dirty="0" smtClean="0">
                <a:solidFill>
                  <a:srgbClr val="FFC000"/>
                </a:solidFill>
              </a:rPr>
              <a:t>eminarai</a:t>
            </a:r>
            <a:r>
              <a:rPr lang="lt-LT" sz="2000" dirty="0" smtClean="0">
                <a:solidFill>
                  <a:schemeClr val="bg1"/>
                </a:solidFill>
              </a:rPr>
              <a:t>, kurių metu pristatomi grilio patiekalai, nauji produktai, įvairiausi maisto paruošimo ant „gyvos“ ugnies ypatumai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C000"/>
                </a:solidFill>
              </a:rPr>
              <a:t>Bendradarbiavimas su žiniasklaidos priemonėmis,</a:t>
            </a:r>
            <a:r>
              <a:rPr lang="lt-LT" sz="2000" b="1" dirty="0" smtClean="0">
                <a:solidFill>
                  <a:srgbClr val="FFC000"/>
                </a:solidFill>
              </a:rPr>
              <a:t> </a:t>
            </a:r>
            <a:r>
              <a:rPr lang="lt-LT" sz="2000" dirty="0" smtClean="0">
                <a:solidFill>
                  <a:schemeClr val="bg1"/>
                </a:solidFill>
              </a:rPr>
              <a:t>siekiant sudominti šia įdomia, stipriai populiarėjančia veikla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C000"/>
                </a:solidFill>
              </a:rPr>
              <a:t>Įvairūs asociacijos ir rėmėjų renginiai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atviru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dangumi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lt-LT" sz="2000" dirty="0" smtClean="0">
                <a:solidFill>
                  <a:schemeClr val="bg1"/>
                </a:solidFill>
              </a:rPr>
              <a:t>bei </a:t>
            </a:r>
            <a:r>
              <a:rPr lang="en-US" sz="2000" dirty="0" err="1" smtClean="0">
                <a:solidFill>
                  <a:schemeClr val="bg1"/>
                </a:solidFill>
              </a:rPr>
              <a:t>patalpose</a:t>
            </a:r>
            <a:r>
              <a:rPr lang="lt-LT" sz="2000" dirty="0" smtClean="0">
                <a:solidFill>
                  <a:schemeClr val="bg1"/>
                </a:solidFill>
              </a:rPr>
              <a:t>, visus metus: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Užgavėnės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Kaziuko mugės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600" dirty="0" smtClean="0">
                <a:solidFill>
                  <a:schemeClr val="bg1"/>
                </a:solidFill>
              </a:rPr>
              <a:t>Vilniaus dienos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lt-LT" sz="1600" dirty="0" smtClean="0">
                <a:solidFill>
                  <a:schemeClr val="bg1"/>
                </a:solidFill>
              </a:rPr>
              <a:t>Įvairių organizacijų kolegų susibūrimai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lt-LT" sz="1600" dirty="0" smtClean="0">
                <a:solidFill>
                  <a:schemeClr val="bg1"/>
                </a:solidFill>
              </a:rPr>
              <a:t>firmų gimtadieniai, vasaros šventės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lt-LT" sz="1600" dirty="0" smtClean="0">
                <a:solidFill>
                  <a:schemeClr val="bg1"/>
                </a:solidFill>
              </a:rPr>
              <a:t>stovyklų atidarymai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lt-LT" sz="1600" dirty="0" smtClean="0">
                <a:solidFill>
                  <a:schemeClr val="bg1"/>
                </a:solidFill>
              </a:rPr>
              <a:t>produktų pristatymai ir pan. </a:t>
            </a:r>
            <a:endParaRPr lang="lt-LT" sz="20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Lietuvos barbekiu čempionatai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8229600" cy="4419600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LBKA organizuoja Lietuvos barbekiu čempionatus, pirmenybes ir varžytuves, fiestas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Renginiai vyksta </a:t>
            </a:r>
            <a:r>
              <a:rPr lang="lt-LT" sz="2000" b="1" dirty="0" smtClean="0">
                <a:solidFill>
                  <a:srgbClr val="FFC000"/>
                </a:solidFill>
              </a:rPr>
              <a:t>įvairiuose Lietuvos miestuose </a:t>
            </a:r>
            <a:r>
              <a:rPr lang="lt-LT" sz="2000" dirty="0" smtClean="0">
                <a:solidFill>
                  <a:schemeClr val="bg1"/>
                </a:solidFill>
              </a:rPr>
              <a:t>ir miesteliuose: Vilniuje, Druskininkuose, Palangoje (ir t.t.) </a:t>
            </a:r>
          </a:p>
          <a:p>
            <a:pPr marL="342900" indent="-342900" algn="just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</a:rPr>
              <a:t>Parenkama tokia </a:t>
            </a:r>
            <a:r>
              <a:rPr lang="lt-LT" sz="2000" b="1" dirty="0" smtClean="0">
                <a:solidFill>
                  <a:srgbClr val="FFC000"/>
                </a:solidFill>
              </a:rPr>
              <a:t>vieta ir laikas</a:t>
            </a:r>
            <a:r>
              <a:rPr lang="lt-LT" sz="2000" dirty="0" smtClean="0">
                <a:solidFill>
                  <a:schemeClr val="bg1"/>
                </a:solidFill>
              </a:rPr>
              <a:t>, kuomet yra </a:t>
            </a:r>
            <a:r>
              <a:rPr lang="lt-LT" sz="2000" b="1" dirty="0" smtClean="0">
                <a:solidFill>
                  <a:srgbClr val="FFC000"/>
                </a:solidFill>
              </a:rPr>
              <a:t>didžiausias žmonių srautas</a:t>
            </a:r>
            <a:r>
              <a:rPr lang="lt-LT" sz="2000" b="1" dirty="0" smtClean="0">
                <a:solidFill>
                  <a:srgbClr val="FFFF00"/>
                </a:solidFill>
              </a:rPr>
              <a:t> </a:t>
            </a:r>
            <a:r>
              <a:rPr lang="lt-LT" sz="2000" dirty="0" smtClean="0">
                <a:solidFill>
                  <a:schemeClr val="bg1"/>
                </a:solidFill>
              </a:rPr>
              <a:t>ir galima susilaukti </a:t>
            </a:r>
            <a:r>
              <a:rPr lang="lt-LT" sz="2000" b="1" dirty="0" smtClean="0">
                <a:solidFill>
                  <a:srgbClr val="FFC000"/>
                </a:solidFill>
              </a:rPr>
              <a:t>daugiausiai žiūrovų dėmesio</a:t>
            </a:r>
            <a:r>
              <a:rPr lang="lt-LT" sz="2000" dirty="0" smtClean="0">
                <a:solidFill>
                  <a:schemeClr val="bg1"/>
                </a:solidFill>
              </a:rPr>
              <a:t>, pvz: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Stintų čempionatas – Palangoje, stintų šventės metu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Lietuvos čempionatas – Vilniuje, Tautų mugės metu, Druskininkuose – per miesto šventę, 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Varžytuvės – Rumsiškėse muzikinių festivalių metu</a:t>
            </a:r>
          </a:p>
          <a:p>
            <a:pPr marL="598932" lvl="1" indent="-342900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lt-LT" sz="1400" dirty="0" smtClean="0">
                <a:solidFill>
                  <a:schemeClr val="bg1"/>
                </a:solidFill>
              </a:rPr>
              <a:t>COBB grilių čempionatas – Kaune, maisto festivalio “Skanaus” metu</a:t>
            </a: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Lietuvos atvirasis barbekiu čempionatas 2015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2"/>
          </p:nvPr>
        </p:nvSpPr>
        <p:spPr>
          <a:xfrm>
            <a:off x="685800" y="1905000"/>
            <a:ext cx="2743200" cy="990600"/>
          </a:xfrm>
        </p:spPr>
        <p:txBody>
          <a:bodyPr anchor="t">
            <a:noAutofit/>
          </a:bodyPr>
          <a:lstStyle/>
          <a:p>
            <a:pPr marL="342900" indent="-342900" algn="just">
              <a:buNone/>
            </a:pPr>
            <a:r>
              <a:rPr lang="lt-LT" b="1" dirty="0" smtClean="0">
                <a:solidFill>
                  <a:schemeClr val="bg1"/>
                </a:solidFill>
              </a:rPr>
              <a:t>Jubiliejinis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5486400" y="1905000"/>
            <a:ext cx="3657600" cy="762000"/>
          </a:xfrm>
        </p:spPr>
        <p:txBody>
          <a:bodyPr anchor="t">
            <a:noAutofit/>
          </a:bodyPr>
          <a:lstStyle/>
          <a:p>
            <a:pPr marL="0" indent="-342900" algn="ctr">
              <a:buNone/>
            </a:pPr>
            <a:r>
              <a:rPr lang="lt-LT" b="1" dirty="0" smtClean="0">
                <a:solidFill>
                  <a:schemeClr val="bg1"/>
                </a:solidFill>
              </a:rPr>
              <a:t>Gausiausias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2209800" cy="1143000"/>
          </a:xfrm>
        </p:spPr>
        <p:txBody>
          <a:bodyPr anchor="t">
            <a:normAutofit/>
          </a:bodyPr>
          <a:lstStyle/>
          <a:p>
            <a:pPr marL="0" indent="-342900">
              <a:buNone/>
            </a:pPr>
            <a:r>
              <a:rPr lang="lt-LT" sz="1400" dirty="0" smtClean="0">
                <a:solidFill>
                  <a:schemeClr val="bg1"/>
                </a:solidFill>
              </a:rPr>
              <a:t>Čempionatai rengiami kasmet. Šis jau bus 10-asis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"/>
          </p:nvPr>
        </p:nvSpPr>
        <p:spPr>
          <a:xfrm>
            <a:off x="6248400" y="2438400"/>
            <a:ext cx="2133600" cy="1295400"/>
          </a:xfrm>
        </p:spPr>
        <p:txBody>
          <a:bodyPr anchor="t">
            <a:normAutofit/>
          </a:bodyPr>
          <a:lstStyle/>
          <a:p>
            <a:pPr marL="0" indent="-342900">
              <a:buNone/>
            </a:pPr>
            <a:r>
              <a:rPr lang="lt-LT" sz="1400" dirty="0" smtClean="0">
                <a:solidFill>
                  <a:schemeClr val="bg1"/>
                </a:solidFill>
              </a:rPr>
              <a:t>Planuoja dalyvauti </a:t>
            </a:r>
            <a:r>
              <a:rPr lang="en-US" sz="1400" dirty="0" smtClean="0">
                <a:solidFill>
                  <a:schemeClr val="bg1"/>
                </a:solidFill>
              </a:rPr>
              <a:t>~30 </a:t>
            </a:r>
            <a:r>
              <a:rPr lang="en-US" sz="1400" dirty="0" err="1" smtClean="0">
                <a:solidFill>
                  <a:schemeClr val="bg1"/>
                </a:solidFill>
              </a:rPr>
              <a:t>komand</a:t>
            </a:r>
            <a:r>
              <a:rPr lang="lt-LT" sz="1400" dirty="0" smtClean="0">
                <a:solidFill>
                  <a:schemeClr val="bg1"/>
                </a:solidFill>
              </a:rPr>
              <a:t>ų po 3-5 narius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"/>
          </p:nvPr>
        </p:nvSpPr>
        <p:spPr>
          <a:xfrm>
            <a:off x="3276600" y="1905000"/>
            <a:ext cx="2743200" cy="990600"/>
          </a:xfrm>
        </p:spPr>
        <p:txBody>
          <a:bodyPr anchor="t">
            <a:noAutofit/>
          </a:bodyPr>
          <a:lstStyle/>
          <a:p>
            <a:pPr marL="342900" indent="-342900" algn="just">
              <a:buNone/>
            </a:pPr>
            <a:r>
              <a:rPr lang="lt-LT" b="1" dirty="0" smtClean="0">
                <a:solidFill>
                  <a:schemeClr val="bg1"/>
                </a:solidFill>
              </a:rPr>
              <a:t>Tarptautinis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"/>
          </p:nvPr>
        </p:nvSpPr>
        <p:spPr>
          <a:xfrm>
            <a:off x="3200400" y="2438400"/>
            <a:ext cx="2590800" cy="1143000"/>
          </a:xfrm>
        </p:spPr>
        <p:txBody>
          <a:bodyPr anchor="t">
            <a:normAutofit/>
          </a:bodyPr>
          <a:lstStyle/>
          <a:p>
            <a:pPr marL="0" indent="-342900">
              <a:buNone/>
            </a:pPr>
            <a:r>
              <a:rPr lang="lt-LT" sz="1400" dirty="0" smtClean="0">
                <a:solidFill>
                  <a:schemeClr val="bg1"/>
                </a:solidFill>
              </a:rPr>
              <a:t>Jau užsiregistravo Estijos, Baltarusijos, Lenkijos komandos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"/>
          </p:nvPr>
        </p:nvSpPr>
        <p:spPr>
          <a:xfrm>
            <a:off x="838200" y="3581400"/>
            <a:ext cx="3352800" cy="990600"/>
          </a:xfrm>
        </p:spPr>
        <p:txBody>
          <a:bodyPr anchor="t">
            <a:noAutofit/>
          </a:bodyPr>
          <a:lstStyle/>
          <a:p>
            <a:pPr marL="0" indent="-342900" algn="ctr">
              <a:buNone/>
            </a:pPr>
            <a:r>
              <a:rPr lang="lt-LT" b="1" dirty="0" smtClean="0">
                <a:solidFill>
                  <a:schemeClr val="bg1"/>
                </a:solidFill>
              </a:rPr>
              <a:t>Įspūdingas žiūrovų skaičius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"/>
          </p:nvPr>
        </p:nvSpPr>
        <p:spPr>
          <a:xfrm>
            <a:off x="762000" y="4495800"/>
            <a:ext cx="3810000" cy="1143000"/>
          </a:xfrm>
        </p:spPr>
        <p:txBody>
          <a:bodyPr anchor="t">
            <a:normAutofit/>
          </a:bodyPr>
          <a:lstStyle/>
          <a:p>
            <a:pPr marL="0" indent="-342900">
              <a:buNone/>
            </a:pPr>
            <a:r>
              <a:rPr lang="lt-LT" sz="1400" dirty="0" smtClean="0">
                <a:solidFill>
                  <a:schemeClr val="bg1"/>
                </a:solidFill>
              </a:rPr>
              <a:t>Čempionato metu Gedimino pr. vyks Tautų mugė. Čempionatas vyks Lukiškių a. </a:t>
            </a:r>
            <a:r>
              <a:rPr lang="lt-LT" sz="1400" dirty="0" smtClean="0">
                <a:solidFill>
                  <a:srgbClr val="FFC000"/>
                </a:solidFill>
              </a:rPr>
              <a:t>Planuojamas </a:t>
            </a:r>
            <a:r>
              <a:rPr lang="lt-LT" sz="1400" b="1" dirty="0" smtClean="0">
                <a:solidFill>
                  <a:srgbClr val="FFC000"/>
                </a:solidFill>
              </a:rPr>
              <a:t>~70-90 </a:t>
            </a:r>
            <a:r>
              <a:rPr lang="lt-LT" sz="1400" dirty="0" smtClean="0">
                <a:solidFill>
                  <a:srgbClr val="FFC000"/>
                </a:solidFill>
              </a:rPr>
              <a:t>tūkst. žmonių srautas</a:t>
            </a:r>
            <a:r>
              <a:rPr lang="lt-LT" sz="1400" dirty="0" smtClean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2360612"/>
            <a:ext cx="22098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72200" y="2360612"/>
            <a:ext cx="23622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419600"/>
            <a:ext cx="36576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2360612"/>
            <a:ext cx="23622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2"/>
          </p:nvPr>
        </p:nvSpPr>
        <p:spPr>
          <a:xfrm>
            <a:off x="5257800" y="3581400"/>
            <a:ext cx="2895600" cy="990600"/>
          </a:xfrm>
        </p:spPr>
        <p:txBody>
          <a:bodyPr anchor="t">
            <a:noAutofit/>
          </a:bodyPr>
          <a:lstStyle/>
          <a:p>
            <a:pPr marL="0" indent="-342900" algn="ctr">
              <a:buNone/>
            </a:pPr>
            <a:r>
              <a:rPr lang="lt-LT" b="1" dirty="0" smtClean="0">
                <a:solidFill>
                  <a:schemeClr val="bg1"/>
                </a:solidFill>
              </a:rPr>
              <a:t>Įsimintinas</a:t>
            </a:r>
          </a:p>
          <a:p>
            <a:pPr marL="0" indent="-342900" algn="ctr">
              <a:buNone/>
            </a:pPr>
            <a:r>
              <a:rPr lang="lt-LT" b="1" dirty="0" smtClean="0">
                <a:solidFill>
                  <a:schemeClr val="bg1"/>
                </a:solidFill>
              </a:rPr>
              <a:t>renginys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2"/>
          </p:nvPr>
        </p:nvSpPr>
        <p:spPr>
          <a:xfrm>
            <a:off x="5181600" y="4495800"/>
            <a:ext cx="3505200" cy="1295400"/>
          </a:xfrm>
        </p:spPr>
        <p:txBody>
          <a:bodyPr anchor="t">
            <a:normAutofit/>
          </a:bodyPr>
          <a:lstStyle/>
          <a:p>
            <a:pPr marL="0" indent="-342900">
              <a:buNone/>
            </a:pPr>
            <a:r>
              <a:rPr lang="lt-LT" sz="1400" dirty="0" smtClean="0">
                <a:solidFill>
                  <a:schemeClr val="bg1"/>
                </a:solidFill>
              </a:rPr>
              <a:t>Iškilmingas atidarymas ir uždarymas, scena, rekordo siekimas, šou programa (ugnies ir kt.),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57800" y="4419600"/>
            <a:ext cx="28956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Lietuvos atvirasis barbekiu čempionatas 2015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56323" name="Picture 3" descr="C:\Users\Giedre\Desktop\fakyrai40.jpg"/>
          <p:cNvPicPr>
            <a:picLocks noChangeAspect="1" noChangeArrowheads="1"/>
          </p:cNvPicPr>
          <p:nvPr/>
        </p:nvPicPr>
        <p:blipFill>
          <a:blip r:embed="rId4"/>
          <a:srcRect l="6031" t="21958" r="18969" b="12042"/>
          <a:stretch>
            <a:fillRect/>
          </a:stretch>
        </p:blipFill>
        <p:spPr bwMode="auto">
          <a:xfrm>
            <a:off x="762000" y="4323989"/>
            <a:ext cx="1787236" cy="1179576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6" name="Picture 6" descr="C:\Users\Giedre\Desktop\Picture 054.jpg"/>
          <p:cNvPicPr>
            <a:picLocks noChangeAspect="1" noChangeArrowheads="1"/>
          </p:cNvPicPr>
          <p:nvPr/>
        </p:nvPicPr>
        <p:blipFill>
          <a:blip r:embed="rId5"/>
          <a:srcRect t="8143"/>
          <a:stretch>
            <a:fillRect/>
          </a:stretch>
        </p:blipFill>
        <p:spPr bwMode="auto">
          <a:xfrm>
            <a:off x="2721234" y="3636665"/>
            <a:ext cx="2765166" cy="1905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8" name="Picture 8" descr="C:\Users\Giedre\Desktop\IMG_85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1" y="1621931"/>
            <a:ext cx="1675448" cy="2510034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30" name="Picture 10" descr="C:\Users\Giedre\Desktop\IMGP6445.JPG"/>
          <p:cNvPicPr>
            <a:picLocks noChangeAspect="1" noChangeArrowheads="1"/>
          </p:cNvPicPr>
          <p:nvPr/>
        </p:nvPicPr>
        <p:blipFill>
          <a:blip r:embed="rId7"/>
          <a:srcRect t="7396"/>
          <a:stretch>
            <a:fillRect/>
          </a:stretch>
        </p:blipFill>
        <p:spPr bwMode="auto">
          <a:xfrm>
            <a:off x="2743200" y="1617365"/>
            <a:ext cx="2738528" cy="1905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31" name="Picture 11" descr="C:\Users\Giedre\Desktop\IMGP6456.JPG"/>
          <p:cNvPicPr>
            <a:picLocks noChangeAspect="1" noChangeArrowheads="1"/>
          </p:cNvPicPr>
          <p:nvPr/>
        </p:nvPicPr>
        <p:blipFill>
          <a:blip r:embed="rId8"/>
          <a:srcRect t="3922"/>
          <a:stretch>
            <a:fillRect/>
          </a:stretch>
        </p:blipFill>
        <p:spPr bwMode="auto">
          <a:xfrm>
            <a:off x="5678557" y="1617365"/>
            <a:ext cx="2666999" cy="1921808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Giedre\Desktop\untitled (55480 of 18).jpg"/>
          <p:cNvPicPr>
            <a:picLocks noChangeAspect="1" noChangeArrowheads="1"/>
          </p:cNvPicPr>
          <p:nvPr/>
        </p:nvPicPr>
        <p:blipFill>
          <a:blip r:embed="rId9"/>
          <a:srcRect l="3057" r="4878"/>
          <a:stretch>
            <a:fillRect/>
          </a:stretch>
        </p:blipFill>
        <p:spPr bwMode="auto">
          <a:xfrm>
            <a:off x="5666096" y="3636665"/>
            <a:ext cx="2655508" cy="1925935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Čempionato programa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 descr="fire-flames-black-background-texture-45874484.jpg"/>
          <p:cNvPicPr>
            <a:picLocks noChangeAspect="1"/>
          </p:cNvPicPr>
          <p:nvPr/>
        </p:nvPicPr>
        <p:blipFill>
          <a:blip r:embed="rId3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2"/>
          </p:nvPr>
        </p:nvSpPr>
        <p:spPr>
          <a:xfrm>
            <a:off x="1066800" y="1752600"/>
            <a:ext cx="3200400" cy="990600"/>
          </a:xfrm>
        </p:spPr>
        <p:txBody>
          <a:bodyPr anchor="t">
            <a:noAutofit/>
          </a:bodyPr>
          <a:lstStyle/>
          <a:p>
            <a:pPr marL="342900" indent="-342900" algn="just">
              <a:buNone/>
            </a:pPr>
            <a:r>
              <a:rPr lang="lt-LT" b="1" dirty="0" smtClean="0">
                <a:solidFill>
                  <a:schemeClr val="bg1"/>
                </a:solidFill>
              </a:rPr>
              <a:t>Penktadienis, 09.18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429000" cy="990600"/>
          </a:xfrm>
        </p:spPr>
        <p:txBody>
          <a:bodyPr anchor="t">
            <a:noAutofit/>
          </a:bodyPr>
          <a:lstStyle/>
          <a:p>
            <a:pPr marL="342900" indent="-342900" algn="just">
              <a:buNone/>
            </a:pPr>
            <a:r>
              <a:rPr lang="lt-LT" b="1" dirty="0" smtClean="0">
                <a:solidFill>
                  <a:schemeClr val="bg1"/>
                </a:solidFill>
              </a:rPr>
              <a:t>Šeštadienis, 09.19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295400" y="2208212"/>
            <a:ext cx="23622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2208212"/>
            <a:ext cx="23622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14400" y="2409190"/>
          <a:ext cx="3200400" cy="1586484"/>
        </p:xfrm>
        <a:graphic>
          <a:graphicData uri="http://schemas.openxmlformats.org/drawingml/2006/table">
            <a:tbl>
              <a:tblPr/>
              <a:tblGrid>
                <a:gridCol w="1066800"/>
                <a:gridCol w="2133600"/>
              </a:tblGrid>
              <a:tr h="68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10.00- 18.00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Dalyvių atvykimas ir registracija čempionato vietoje. Ringų įrengimas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18.00-18.30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Maisto paketų </a:t>
                      </a:r>
                      <a:r>
                        <a:rPr lang="lt-LT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išdalinimas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20.00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Kapitonų patiekalo atidavimas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20.00-24.00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Komandų susipažinimo vakaras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800600" y="2409190"/>
          <a:ext cx="4038600" cy="2772410"/>
        </p:xfrm>
        <a:graphic>
          <a:graphicData uri="http://schemas.openxmlformats.org/drawingml/2006/table">
            <a:tbl>
              <a:tblPr/>
              <a:tblGrid>
                <a:gridCol w="1009650"/>
                <a:gridCol w="3028950"/>
              </a:tblGrid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Startas ringuose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Komandų kapitonų instruktavimas, </a:t>
                      </a:r>
                      <a:endParaRPr lang="lt-LT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maisto </a:t>
                      </a: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produktų </a:t>
                      </a:r>
                      <a:r>
                        <a:rPr lang="lt-LT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išdavimas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Teisėjų instruktavimas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10.30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Atidarymas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 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Žuvies patiekalo atidavimas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Vištienos + garnyro atidavimas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13.30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Šonkaulių atidavimas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14.30</a:t>
                      </a:r>
                      <a:endParaRPr lang="en-US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Jautienos + garnyro atidavimas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15.30</a:t>
                      </a:r>
                      <a:endParaRPr lang="en-US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Deserto atidavimas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16.00-17.00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Plotų </a:t>
                      </a:r>
                      <a:r>
                        <a:rPr lang="lt-LT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tvarkymas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17.00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Apdova nojimai</a:t>
                      </a:r>
                      <a:endParaRPr lang="en-US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Tautų mugė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7" name="Picture 3" descr="C:\Users\Giedre\Desktop\tautumuge-vilnius-lt-nuo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7999" y="1404101"/>
            <a:ext cx="3093972" cy="2048424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C:\Users\Giedre\Desktop\fb-sv370511.jpg"/>
          <p:cNvPicPr>
            <a:picLocks noChangeAspect="1" noChangeArrowheads="1"/>
          </p:cNvPicPr>
          <p:nvPr/>
        </p:nvPicPr>
        <p:blipFill>
          <a:blip r:embed="rId4"/>
          <a:srcRect l="6344"/>
          <a:stretch>
            <a:fillRect/>
          </a:stretch>
        </p:blipFill>
        <p:spPr bwMode="auto">
          <a:xfrm>
            <a:off x="4520799" y="1409283"/>
            <a:ext cx="2946801" cy="2095917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fire-flames-black-background-texture-45874484.jpg"/>
          <p:cNvPicPr>
            <a:picLocks noChangeAspect="1"/>
          </p:cNvPicPr>
          <p:nvPr/>
        </p:nvPicPr>
        <p:blipFill>
          <a:blip r:embed="rId5"/>
          <a:srcRect t="38750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pic>
        <p:nvPicPr>
          <p:cNvPr id="6151" name="Picture 7" descr="C:\Users\Giedre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570119"/>
            <a:ext cx="2994167" cy="1992482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Users\Giedre\Desktop\„Tautų-mugė-2013“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68" y="3578122"/>
            <a:ext cx="3093972" cy="2065873"/>
          </a:xfrm>
          <a:prstGeom prst="roundRect">
            <a:avLst>
              <a:gd name="adj" fmla="val 0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3945</TotalTime>
  <Words>1026</Words>
  <Application>Microsoft Office PowerPoint</Application>
  <PresentationFormat>On-screen Show (4:3)</PresentationFormat>
  <Paragraphs>211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Lietuvos barbekiu kepėjų asociacija (LBKA)</vt:lpstr>
      <vt:lpstr>Lietuvos barbekiu kepėjų asociacija (LBKA)</vt:lpstr>
      <vt:lpstr>Laimėjimai</vt:lpstr>
      <vt:lpstr>Asociacijos veikla</vt:lpstr>
      <vt:lpstr>Lietuvos barbekiu čempionatai</vt:lpstr>
      <vt:lpstr>Lietuvos atvirasis barbekiu čempionatas 2015</vt:lpstr>
      <vt:lpstr>Lietuvos atvirasis barbekiu čempionatas 2015</vt:lpstr>
      <vt:lpstr>Čempionato programa</vt:lpstr>
      <vt:lpstr>Tautų mugė</vt:lpstr>
      <vt:lpstr>Žiniasklaidos planas</vt:lpstr>
      <vt:lpstr>Reklamos galimybės</vt:lpstr>
      <vt:lpstr>Barbekiu rekordai</vt:lpstr>
      <vt:lpstr>Barbekiu rekordai</vt:lpstr>
      <vt:lpstr>Barbekiu rekordai</vt:lpstr>
      <vt:lpstr>Barbekiu rekordai</vt:lpstr>
      <vt:lpstr>Barbekiu rekordai</vt:lpstr>
      <vt:lpstr>Barbekiu rekordai</vt:lpstr>
      <vt:lpstr>Barbekiu rekordai</vt:lpstr>
      <vt:lpstr>Kiti renginiai</vt:lpstr>
      <vt:lpstr>Kiti renginiai</vt:lpstr>
      <vt:lpstr>Kiti renginiai</vt:lpstr>
      <vt:lpstr>Palapinės, vėliavos</vt:lpstr>
      <vt:lpstr>Produkcijos pavyzdžiai</vt:lpstr>
      <vt:lpstr>Atributika</vt:lpstr>
      <vt:lpstr>Komanda</vt:lpstr>
      <vt:lpstr>Kitos reklaminės pozicijos</vt:lpstr>
      <vt:lpstr>PowerPoint Presentation</vt:lpstr>
      <vt:lpstr>Kontaktai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Barbekiu asociacijos pasiulymas</dc:title>
  <dc:creator>Giedre Izokaityte</dc:creator>
  <cp:lastModifiedBy>Giedrė</cp:lastModifiedBy>
  <cp:revision>114</cp:revision>
  <dcterms:created xsi:type="dcterms:W3CDTF">2006-08-16T00:00:00Z</dcterms:created>
  <dcterms:modified xsi:type="dcterms:W3CDTF">2017-03-14T23:49:52Z</dcterms:modified>
</cp:coreProperties>
</file>